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6" r:id="rId5"/>
    <p:sldMasterId id="2147483668" r:id="rId6"/>
  </p:sldMasterIdLst>
  <p:notesMasterIdLst>
    <p:notesMasterId r:id="rId26"/>
  </p:notesMasterIdLst>
  <p:sldIdLst>
    <p:sldId id="270" r:id="rId7"/>
    <p:sldId id="272" r:id="rId8"/>
    <p:sldId id="319" r:id="rId9"/>
    <p:sldId id="320" r:id="rId10"/>
    <p:sldId id="273" r:id="rId11"/>
    <p:sldId id="274" r:id="rId12"/>
    <p:sldId id="275" r:id="rId13"/>
    <p:sldId id="276" r:id="rId14"/>
    <p:sldId id="277" r:id="rId15"/>
    <p:sldId id="278" r:id="rId16"/>
    <p:sldId id="330" r:id="rId17"/>
    <p:sldId id="331" r:id="rId18"/>
    <p:sldId id="335" r:id="rId19"/>
    <p:sldId id="336" r:id="rId20"/>
    <p:sldId id="337" r:id="rId21"/>
    <p:sldId id="338" r:id="rId22"/>
    <p:sldId id="339" r:id="rId23"/>
    <p:sldId id="340" r:id="rId24"/>
    <p:sldId id="26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0000900000000000000" pitchFamily="2" charset="0"/>
      <p:bold r:id="rId35"/>
      <p:boldItalic r:id="rId36"/>
    </p:embeddedFont>
    <p:embeddedFont>
      <p:font typeface="Montserrat Medium" panose="00000600000000000000" pitchFamily="2" charset="0"/>
      <p:regular r:id="rId37"/>
      <p:italic r:id="rId38"/>
    </p:embeddedFont>
    <p:embeddedFont>
      <p:font typeface="Montserrat Regular" panose="00000500000000000000" charset="0"/>
      <p:regular r:id="rId39"/>
    </p:embeddedFont>
    <p:embeddedFont>
      <p:font typeface="Montserrat SemiBold" panose="00000700000000000000" pitchFamily="2" charset="0"/>
      <p:bold r:id="rId40"/>
      <p:boldItalic r:id="rId41"/>
    </p:embeddedFont>
  </p:embeddedFontLst>
  <p:defaultTextStyle>
    <a:defPPr>
      <a:defRPr lang="es-MX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5">
          <p15:clr>
            <a:srgbClr val="A4A3A4"/>
          </p15:clr>
        </p15:guide>
        <p15:guide id="2" pos="5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C4F"/>
    <a:srgbClr val="BC945A"/>
    <a:srgbClr val="A42145"/>
    <a:srgbClr val="DEC9A2"/>
    <a:srgbClr val="404040"/>
    <a:srgbClr val="6E152E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 autoAdjust="0"/>
    <p:restoredTop sz="86331" autoAdjust="0"/>
  </p:normalViewPr>
  <p:slideViewPr>
    <p:cSldViewPr snapToGrid="0" snapToObjects="1">
      <p:cViewPr varScale="1">
        <p:scale>
          <a:sx n="50" d="100"/>
          <a:sy n="50" d="100"/>
        </p:scale>
        <p:origin x="1022" y="24"/>
      </p:cViewPr>
      <p:guideLst>
        <p:guide orient="horz" pos="2445"/>
        <p:guide pos="5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9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4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7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9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5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A90E8-C900-42A7-B2C0-5D979A38BA55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3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1" y="1631316"/>
            <a:ext cx="11465560" cy="1325563"/>
          </a:xfrm>
          <a:prstGeom prst="rect">
            <a:avLst/>
          </a:prstGeom>
          <a:noFill/>
        </p:spPr>
        <p:txBody>
          <a:bodyPr lIns="91434" tIns="45717" rIns="91434" bIns="45717"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1" y="3270885"/>
            <a:ext cx="11465560" cy="1137921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D969CF-33B8-2E42-BA1B-8D19A4FC2066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5225-0B30-4862-9888-CCCC4BF03E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963B-3130-4627-999B-DC408E50583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8" indent="0">
              <a:buNone/>
              <a:defRPr sz="1000"/>
            </a:lvl4pPr>
            <a:lvl5pPr marL="2176864" indent="0">
              <a:buNone/>
              <a:defRPr sz="1000"/>
            </a:lvl5pPr>
            <a:lvl6pPr marL="2721080" indent="0">
              <a:buNone/>
              <a:defRPr sz="1000"/>
            </a:lvl6pPr>
            <a:lvl7pPr marL="3265296" indent="0">
              <a:buNone/>
              <a:defRPr sz="1000"/>
            </a:lvl7pPr>
            <a:lvl8pPr marL="3809512" indent="0">
              <a:buNone/>
              <a:defRPr sz="1000"/>
            </a:lvl8pPr>
            <a:lvl9pPr marL="435372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0505-B4E7-410C-AEAB-D754F75F716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C269-A561-4AB6-895D-7CBE2E33C2F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800"/>
            </a:lvl3pPr>
            <a:lvl4pPr marL="1632648" indent="0">
              <a:buNone/>
              <a:defRPr sz="2400"/>
            </a:lvl4pPr>
            <a:lvl5pPr marL="2176864" indent="0">
              <a:buNone/>
              <a:defRPr sz="2400"/>
            </a:lvl5pPr>
            <a:lvl6pPr marL="2721080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8" indent="0">
              <a:buNone/>
              <a:defRPr sz="1000"/>
            </a:lvl4pPr>
            <a:lvl5pPr marL="2176864" indent="0">
              <a:buNone/>
              <a:defRPr sz="1000"/>
            </a:lvl5pPr>
            <a:lvl6pPr marL="2721080" indent="0">
              <a:buNone/>
              <a:defRPr sz="1000"/>
            </a:lvl6pPr>
            <a:lvl7pPr marL="3265296" indent="0">
              <a:buNone/>
              <a:defRPr sz="1000"/>
            </a:lvl7pPr>
            <a:lvl8pPr marL="3809512" indent="0">
              <a:buNone/>
              <a:defRPr sz="1000"/>
            </a:lvl8pPr>
            <a:lvl9pPr marL="435372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8B2A-2E77-4153-8E01-CF372396993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7E36-9151-47CA-9DE1-84A7B57090D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2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9477-0F40-4B09-99EF-C6C7A99C4B8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E4FC-2F33-4817-8730-2CCE847CB3E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6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026217" y="403225"/>
            <a:ext cx="4663016" cy="85820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37166" y="403225"/>
            <a:ext cx="13785851" cy="85820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7FD4-29A9-4390-A01E-DB517B89722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4E01-5FAD-4DA3-8D7C-690C28B6FE2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60EB-AE7C-4B7E-846F-F004626B89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0E0F-F67E-4552-98EE-0866F26041F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27FF-5E84-457F-8B4D-085AA8852C1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8722-DBAB-4427-8F3A-E204E8733B4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8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174A-0356-4CDB-9C2A-B8324034E77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04D3-A18E-4EE6-A8F9-32524BB3C8D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37167" y="2346325"/>
            <a:ext cx="9224434" cy="66389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464801" y="2346325"/>
            <a:ext cx="9224434" cy="66389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5BB8-7019-4708-8960-5B9F3737577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8458-41F3-4BA3-AD59-F2611D68356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55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200" b="1"/>
            </a:lvl3pPr>
            <a:lvl4pPr marL="1632648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80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200" b="1"/>
            </a:lvl3pPr>
            <a:lvl4pPr marL="1632648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80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692B-2A0B-4F66-BE34-7B8558D7E4A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917F-74D8-4B17-9DD7-FA8D20C88ED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3" y="2164079"/>
            <a:ext cx="6357257" cy="401288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8"/>
            <a:ext cx="10515600" cy="1325563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6" cy="1303337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804E-E3B0-4865-BEAC-AB9240C9B38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2BDA-E43D-40B1-820B-D65B405A899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3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5225-0B30-4862-9888-CCCC4BF03E0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963B-3130-4627-999B-DC408E50583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94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8" indent="0">
              <a:buNone/>
              <a:defRPr sz="1000"/>
            </a:lvl4pPr>
            <a:lvl5pPr marL="2176864" indent="0">
              <a:buNone/>
              <a:defRPr sz="1000"/>
            </a:lvl5pPr>
            <a:lvl6pPr marL="2721080" indent="0">
              <a:buNone/>
              <a:defRPr sz="1000"/>
            </a:lvl6pPr>
            <a:lvl7pPr marL="3265296" indent="0">
              <a:buNone/>
              <a:defRPr sz="1000"/>
            </a:lvl7pPr>
            <a:lvl8pPr marL="3809512" indent="0">
              <a:buNone/>
              <a:defRPr sz="1000"/>
            </a:lvl8pPr>
            <a:lvl9pPr marL="435372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0505-B4E7-410C-AEAB-D754F75F716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C269-A561-4AB6-895D-7CBE2E33C2F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58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800"/>
            </a:lvl3pPr>
            <a:lvl4pPr marL="1632648" indent="0">
              <a:buNone/>
              <a:defRPr sz="2400"/>
            </a:lvl4pPr>
            <a:lvl5pPr marL="2176864" indent="0">
              <a:buNone/>
              <a:defRPr sz="2400"/>
            </a:lvl5pPr>
            <a:lvl6pPr marL="2721080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8" indent="0">
              <a:buNone/>
              <a:defRPr sz="1000"/>
            </a:lvl4pPr>
            <a:lvl5pPr marL="2176864" indent="0">
              <a:buNone/>
              <a:defRPr sz="1000"/>
            </a:lvl5pPr>
            <a:lvl6pPr marL="2721080" indent="0">
              <a:buNone/>
              <a:defRPr sz="1000"/>
            </a:lvl6pPr>
            <a:lvl7pPr marL="3265296" indent="0">
              <a:buNone/>
              <a:defRPr sz="1000"/>
            </a:lvl7pPr>
            <a:lvl8pPr marL="3809512" indent="0">
              <a:buNone/>
              <a:defRPr sz="1000"/>
            </a:lvl8pPr>
            <a:lvl9pPr marL="4353728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8B2A-2E77-4153-8E01-CF372396993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7E36-9151-47CA-9DE1-84A7B57090D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65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69477-0F40-4B09-99EF-C6C7A99C4B8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E4FC-2F33-4817-8730-2CCE847CB3E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09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5026217" y="403225"/>
            <a:ext cx="4663016" cy="85820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37166" y="403225"/>
            <a:ext cx="13785851" cy="85820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7FD4-29A9-4390-A01E-DB517B89722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4E01-5FAD-4DA3-8D7C-690C28B6FE2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40" y="2856184"/>
            <a:ext cx="10126721" cy="561931"/>
          </a:xfrm>
          <a:prstGeom prst="rect">
            <a:avLst/>
          </a:prstGeom>
        </p:spPr>
        <p:txBody>
          <a:bodyPr lIns="91434" tIns="45717" rIns="91434" bIns="45717"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8" y="3876851"/>
            <a:ext cx="7119240" cy="658812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60EB-AE7C-4B7E-846F-F004626B89D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0E0F-F67E-4552-98EE-0866F26041F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1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27FF-5E84-457F-8B4D-085AA8852C1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8722-DBAB-4427-8F3A-E204E8733B4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3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174A-0356-4CDB-9C2A-B8324034E777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04D3-A18E-4EE6-A8F9-32524BB3C8D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37167" y="2346325"/>
            <a:ext cx="9224434" cy="66389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464801" y="2346325"/>
            <a:ext cx="9224434" cy="66389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5BB8-7019-4708-8960-5B9F3737577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8458-41F3-4BA3-AD59-F2611D68356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200" b="1"/>
            </a:lvl3pPr>
            <a:lvl4pPr marL="1632648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80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200" b="1"/>
            </a:lvl3pPr>
            <a:lvl4pPr marL="1632648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80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692B-2A0B-4F66-BE34-7B8558D7E4A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917F-74D8-4B17-9DD7-FA8D20C88ED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804E-E3B0-4865-BEAC-AB9240C9B38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2BDA-E43D-40B1-820B-D65B405A899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6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l" defTabSz="9143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10098" y="274926"/>
            <a:ext cx="109718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1" rIns="108843" bIns="54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10098" y="1599767"/>
            <a:ext cx="10971804" cy="45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1" rIns="108843" bIns="54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0098" y="6356856"/>
            <a:ext cx="2843804" cy="364764"/>
          </a:xfrm>
          <a:prstGeom prst="rect">
            <a:avLst/>
          </a:prstGeom>
        </p:spPr>
        <p:txBody>
          <a:bodyPr vert="horz" lIns="108843" tIns="54421" rIns="108843" bIns="54421" rtlCol="0" anchor="ctr"/>
          <a:lstStyle>
            <a:lvl1pPr algn="l" defTabSz="54421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D41DA-CAF5-414A-ADF1-6895364BAB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6098" y="6356856"/>
            <a:ext cx="3859804" cy="364764"/>
          </a:xfrm>
          <a:prstGeom prst="rect">
            <a:avLst/>
          </a:prstGeom>
        </p:spPr>
        <p:txBody>
          <a:bodyPr vert="horz" lIns="108843" tIns="54421" rIns="108843" bIns="54421" rtlCol="0" anchor="ctr"/>
          <a:lstStyle>
            <a:lvl1pPr algn="ctr" defTabSz="54421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8098" y="6356856"/>
            <a:ext cx="2843804" cy="364764"/>
          </a:xfrm>
          <a:prstGeom prst="rect">
            <a:avLst/>
          </a:prstGeom>
        </p:spPr>
        <p:txBody>
          <a:bodyPr vert="horz" lIns="108843" tIns="54421" rIns="108843" bIns="54421" rtlCol="0" anchor="ctr"/>
          <a:lstStyle>
            <a:lvl1pPr algn="r" defTabSz="54421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9D463-568E-4BF2-9B75-AF23FDDB47E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543271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340135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680270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020405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360540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454" indent="-407454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406" indent="-340135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1636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11" indent="-271636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264" indent="-271636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9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0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8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80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10098" y="274926"/>
            <a:ext cx="109718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1" rIns="108843" bIns="54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10098" y="1599767"/>
            <a:ext cx="10971804" cy="45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43" tIns="54421" rIns="108843" bIns="54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10098" y="6356856"/>
            <a:ext cx="2843804" cy="364764"/>
          </a:xfrm>
          <a:prstGeom prst="rect">
            <a:avLst/>
          </a:prstGeom>
        </p:spPr>
        <p:txBody>
          <a:bodyPr vert="horz" lIns="108843" tIns="54421" rIns="108843" bIns="54421" rtlCol="0" anchor="ctr"/>
          <a:lstStyle>
            <a:lvl1pPr algn="l" defTabSz="54421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D41DA-CAF5-414A-ADF1-6895364BABF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6098" y="6356856"/>
            <a:ext cx="3859804" cy="364764"/>
          </a:xfrm>
          <a:prstGeom prst="rect">
            <a:avLst/>
          </a:prstGeom>
        </p:spPr>
        <p:txBody>
          <a:bodyPr vert="horz" lIns="108843" tIns="54421" rIns="108843" bIns="54421" rtlCol="0" anchor="ctr"/>
          <a:lstStyle>
            <a:lvl1pPr algn="ctr" defTabSz="54421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8098" y="6356856"/>
            <a:ext cx="2843804" cy="364764"/>
          </a:xfrm>
          <a:prstGeom prst="rect">
            <a:avLst/>
          </a:prstGeom>
        </p:spPr>
        <p:txBody>
          <a:bodyPr vert="horz" lIns="108843" tIns="54421" rIns="108843" bIns="54421" rtlCol="0" anchor="ctr"/>
          <a:lstStyle>
            <a:lvl1pPr algn="r" defTabSz="54421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9D463-568E-4BF2-9B75-AF23FDDB47E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3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543271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340135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680270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020405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360540" algn="ctr" defTabSz="543271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454" indent="-407454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406" indent="-340135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1636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811" indent="-271636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264" indent="-271636" algn="l" defTabSz="54327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9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0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54421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8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80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54421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1" y="595892"/>
            <a:ext cx="11465560" cy="1325563"/>
          </a:xfrm>
        </p:spPr>
        <p:txBody>
          <a:bodyPr/>
          <a:lstStyle/>
          <a:p>
            <a:r>
              <a:rPr lang="es-MX" sz="3600" dirty="0"/>
              <a:t> PLAN EMERGENTE DE CAPACITACION  PARA MEJORA DE PROCESOS ASISTENCIALES</a:t>
            </a:r>
            <a:br>
              <a:rPr lang="es-MX" sz="3600" dirty="0"/>
            </a:br>
            <a:r>
              <a:rPr lang="es-MX" sz="3600" dirty="0"/>
              <a:t> </a:t>
            </a:r>
            <a:r>
              <a:rPr lang="es-MX" sz="2400" dirty="0"/>
              <a:t>RETO DE 120 DÍAS   </a:t>
            </a:r>
            <a:br>
              <a:rPr lang="es-MX" sz="2400" dirty="0"/>
            </a:br>
            <a:br>
              <a:rPr lang="es-MX" sz="2400" dirty="0"/>
            </a:br>
            <a:r>
              <a:rPr lang="es-MX" sz="3600" dirty="0"/>
              <a:t>HGZ89 “Chapultepec”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</a:rPr>
              <a:t>Uso Racional de Antibioticos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E0F850-2B40-C744-98D5-C22A2ADC8B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486" y="3959037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340" y="4626840"/>
            <a:ext cx="1297059" cy="15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 txBox="1">
            <a:spLocks/>
          </p:cNvSpPr>
          <p:nvPr/>
        </p:nvSpPr>
        <p:spPr>
          <a:xfrm>
            <a:off x="85585" y="5758236"/>
            <a:ext cx="3845711" cy="568960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/>
              <a:t>Jefatura de Medicina Interna</a:t>
            </a:r>
          </a:p>
        </p:txBody>
      </p:sp>
    </p:spTree>
    <p:extLst>
      <p:ext uri="{BB962C8B-B14F-4D97-AF65-F5344CB8AC3E}">
        <p14:creationId xmlns:p14="http://schemas.microsoft.com/office/powerpoint/2010/main" val="68422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898D6154-049C-C94C-AD3E-E744483437B0}"/>
              </a:ext>
            </a:extLst>
          </p:cNvPr>
          <p:cNvSpPr/>
          <p:nvPr/>
        </p:nvSpPr>
        <p:spPr>
          <a:xfrm>
            <a:off x="630623" y="690608"/>
            <a:ext cx="7412001" cy="607297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rgbClr val="1E4236"/>
                </a:solidFill>
                <a:latin typeface="Montserrat ExtraBold"/>
                <a:cs typeface="Arial" charset="0"/>
              </a:rPr>
              <a:t>Uso racional  de antimicrobianos</a:t>
            </a:r>
          </a:p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MX" sz="1400" dirty="0"/>
              <a:t>Manual de IAAS 2019 2024</a:t>
            </a:r>
            <a:endParaRPr lang="es-ES" sz="1400" dirty="0">
              <a:solidFill>
                <a:srgbClr val="1E4236"/>
              </a:solidFill>
              <a:latin typeface="Montserrat ExtraBold"/>
              <a:cs typeface="Arial" charset="0"/>
            </a:endParaRPr>
          </a:p>
        </p:txBody>
      </p:sp>
      <p:sp>
        <p:nvSpPr>
          <p:cNvPr id="17" name="14 Rectángulo">
            <a:extLst>
              <a:ext uri="{FF2B5EF4-FFF2-40B4-BE49-F238E27FC236}">
                <a16:creationId xmlns:a16="http://schemas.microsoft.com/office/drawing/2014/main" id="{0B0A5EAD-5302-7D45-9D5A-2DF8AEBA69A9}"/>
              </a:ext>
            </a:extLst>
          </p:cNvPr>
          <p:cNvSpPr/>
          <p:nvPr/>
        </p:nvSpPr>
        <p:spPr>
          <a:xfrm>
            <a:off x="300157" y="1774570"/>
            <a:ext cx="7742467" cy="299521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just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MX" sz="1500" b="1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     </a:t>
            </a:r>
            <a:endParaRPr lang="es-ES_tradnl" sz="1500" b="1" dirty="0">
              <a:solidFill>
                <a:srgbClr val="1D4136"/>
              </a:solidFill>
              <a:latin typeface="Montserrat" pitchFamily="2" charset="77"/>
              <a:cs typeface="Arial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3829"/>
              </p:ext>
            </p:extLst>
          </p:nvPr>
        </p:nvGraphicFramePr>
        <p:xfrm>
          <a:off x="1035184" y="1455261"/>
          <a:ext cx="7282180" cy="3901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Proceso hospitalarios</a:t>
                      </a:r>
                      <a:endParaRPr lang="es-MX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Responsables</a:t>
                      </a:r>
                      <a:endParaRPr lang="es-MX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Vigilancia epidemiológica y atención a brotes asociados a IAAS.      </a:t>
                      </a:r>
                      <a:endParaRPr lang="es-MX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Epidemiólogo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Higiene de manos.</a:t>
                      </a:r>
                      <a:endParaRPr lang="es-MX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Jefe de servicio clínico y/o Subjefe de enfermería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Manejo de antisépticos, esterilización y desinfección.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Subjefe de enfermería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Limpieza y desinfección de instalaciones y medios de transporte.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Subjefe de enfermeras de higiene y limpieza + conservación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Uso racional de antimicrobianos.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Jefe de medicina interna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Precauciones estándar y por mecanismos de transmisión.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Jefe de servicio médico clínico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Manejo adecuado de los alimentos, sucedáneos y dietas enterales.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Jefe de nutrición 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Funcionalidad del CODECIN.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Epidemiólogo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Prevención de Infección de Sitio Quirúrgico.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Jefe de cirugía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Prevención de Neumonía Asociada a la Ventilación Mecánica.</a:t>
                      </a:r>
                      <a:endParaRPr lang="es-MX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highlight>
                            <a:srgbClr val="FFFF00"/>
                          </a:highlight>
                        </a:rPr>
                        <a:t>Jefe servicio de medicina interna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Prevención de Infección de Vías Urinarias Asociadas al uso de Catéter Urinario. </a:t>
                      </a:r>
                      <a:endParaRPr lang="es-MX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highlight>
                            <a:srgbClr val="FFFF00"/>
                          </a:highlight>
                        </a:rPr>
                        <a:t>Jefe de servicio clínico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01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3600" dirty="0"/>
              <a:t>       Uso Racional de antimicrobianos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329" y="2300310"/>
            <a:ext cx="6241311" cy="291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832" y="1528012"/>
            <a:ext cx="7540216" cy="1529572"/>
          </a:xfrm>
        </p:spPr>
        <p:txBody>
          <a:bodyPr>
            <a:noAutofit/>
          </a:bodyPr>
          <a:lstStyle/>
          <a:p>
            <a:r>
              <a:rPr lang="es-MX" sz="3600" dirty="0"/>
              <a:t>Uso racional de antimicrobianos</a:t>
            </a:r>
            <a:br>
              <a:rPr lang="es-MX" sz="3600" dirty="0"/>
            </a:br>
            <a:r>
              <a:rPr lang="es-MX" sz="3600" dirty="0"/>
              <a:t>Total de Cultivos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4" y="3549316"/>
            <a:ext cx="7640504" cy="27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2800" dirty="0"/>
              <a:t>        Uso Racional de antimicrobianos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877" y="2422355"/>
            <a:ext cx="5952270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s-MX" sz="2800" dirty="0"/>
            </a:br>
            <a:r>
              <a:rPr lang="es-MX" sz="2800" dirty="0"/>
              <a:t>               Uso Racional de antimicrobianos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048" y="2097503"/>
            <a:ext cx="5660368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2000" dirty="0"/>
              <a:t>                          USO RACIONAL DE ANTIMICROBIANOS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047" y="2025314"/>
            <a:ext cx="5660368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sz="2800" dirty="0"/>
              <a:t>                   Uso Racional de Antimicrobianos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301" y="2145630"/>
            <a:ext cx="5660368" cy="30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675" y="1740972"/>
            <a:ext cx="8168468" cy="38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UVEH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Riesgo de </a:t>
            </a:r>
            <a:r>
              <a:rPr lang="es-MX" dirty="0" err="1"/>
              <a:t>subregistro</a:t>
            </a:r>
            <a:r>
              <a:rPr lang="es-MX" dirty="0"/>
              <a:t> de infecciones asociadas a la atención médica secundario a: </a:t>
            </a:r>
          </a:p>
          <a:p>
            <a:endParaRPr lang="es-MX" dirty="0"/>
          </a:p>
          <a:p>
            <a:r>
              <a:rPr lang="es-MX" dirty="0"/>
              <a:t>Falta de notas actualizadas por parte de médicos</a:t>
            </a:r>
          </a:p>
          <a:p>
            <a:r>
              <a:rPr lang="es-MX" dirty="0"/>
              <a:t>Falta de toma de cultivos.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034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B2D943A-B99B-A940-9C9B-4981D70C8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7" y="2885881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650F48-93C2-1F4A-913E-D11FF03997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439" y="3839844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471" y="4225101"/>
            <a:ext cx="1297059" cy="152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2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ángulo 14"/>
          <p:cNvSpPr>
            <a:spLocks noChangeArrowheads="1"/>
          </p:cNvSpPr>
          <p:nvPr/>
        </p:nvSpPr>
        <p:spPr bwMode="auto">
          <a:xfrm>
            <a:off x="60004" y="6530036"/>
            <a:ext cx="3607072" cy="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USO RACIONAL DE ANTIMICROBIANOS</a:t>
            </a: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sz="700" dirty="0">
              <a:solidFill>
                <a:prstClr val="white"/>
              </a:solidFill>
              <a:latin typeface="Montserrat ExtraBold" pitchFamily="2" charset="0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8126" y="477901"/>
            <a:ext cx="7609278" cy="391854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chemeClr val="bg1"/>
                </a:solidFill>
                <a:latin typeface="Montserrat ExtraBold"/>
                <a:cs typeface="Montserrat ExtraBold"/>
              </a:rPr>
              <a:t>Uso Racional de Antimicrobianos</a:t>
            </a:r>
          </a:p>
        </p:txBody>
      </p:sp>
      <p:sp>
        <p:nvSpPr>
          <p:cNvPr id="10" name="Rectángulo 5"/>
          <p:cNvSpPr/>
          <p:nvPr/>
        </p:nvSpPr>
        <p:spPr>
          <a:xfrm>
            <a:off x="198086" y="3097856"/>
            <a:ext cx="7211597" cy="2561678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4181">
              <a:defRPr/>
            </a:pPr>
            <a:r>
              <a:rPr lang="es-MX" b="1" i="1" dirty="0">
                <a:solidFill>
                  <a:prstClr val="black"/>
                </a:solidFill>
                <a:latin typeface="Montserrat Regular" panose="00000500000000000000" pitchFamily="2" charset="0"/>
                <a:cs typeface="Montserrat Regular"/>
              </a:rPr>
              <a:t>Conjunto de nòrmas  y estrategias  para mejorar el empleo de  antibioticos </a:t>
            </a:r>
          </a:p>
          <a:p>
            <a:pPr algn="ctr" defTabSz="544181">
              <a:defRPr/>
            </a:pPr>
            <a:endParaRPr lang="es-MX" dirty="0">
              <a:solidFill>
                <a:prstClr val="black"/>
              </a:solidFill>
              <a:latin typeface="Montserrat Regular" panose="00000500000000000000" pitchFamily="2" charset="0"/>
              <a:cs typeface="Montserrat Regular"/>
            </a:endParaRPr>
          </a:p>
          <a:p>
            <a:pPr algn="ctr" defTabSz="544181">
              <a:defRPr/>
            </a:pPr>
            <a:endParaRPr lang="es-MX" dirty="0">
              <a:solidFill>
                <a:prstClr val="black"/>
              </a:solidFill>
              <a:latin typeface="Montserrat Regular" panose="00000500000000000000" pitchFamily="2" charset="0"/>
              <a:cs typeface="Montserrat Regular"/>
            </a:endParaRPr>
          </a:p>
          <a:p>
            <a:pPr algn="ctr" defTabSz="544181">
              <a:defRPr/>
            </a:pPr>
            <a:endParaRPr lang="es-MX" dirty="0">
              <a:solidFill>
                <a:schemeClr val="accent1"/>
              </a:solidFill>
              <a:latin typeface="Montserrat Regular" panose="00000500000000000000" pitchFamily="2" charset="0"/>
              <a:cs typeface="Montserrat Regular"/>
            </a:endParaRPr>
          </a:p>
          <a:p>
            <a:pPr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Desarrollo de  resistencia</a:t>
            </a:r>
          </a:p>
          <a:p>
            <a:pPr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Malos resultados teraputicos</a:t>
            </a:r>
          </a:p>
          <a:p>
            <a:pPr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Efectos adversos</a:t>
            </a:r>
          </a:p>
          <a:p>
            <a:pPr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Impacto  econòmico negativco</a:t>
            </a:r>
            <a:endParaRPr lang="es-ES" dirty="0">
              <a:solidFill>
                <a:schemeClr val="accent1"/>
              </a:solidFill>
              <a:latin typeface="Montserrat Regular" panose="00000500000000000000" pitchFamily="2" charset="0"/>
              <a:cs typeface="Montserrat Regular"/>
            </a:endParaRPr>
          </a:p>
        </p:txBody>
      </p:sp>
      <p:sp>
        <p:nvSpPr>
          <p:cNvPr id="11" name="Rectángulo 6"/>
          <p:cNvSpPr>
            <a:spLocks noChangeArrowheads="1"/>
          </p:cNvSpPr>
          <p:nvPr/>
        </p:nvSpPr>
        <p:spPr bwMode="auto">
          <a:xfrm>
            <a:off x="796789" y="1465279"/>
            <a:ext cx="5536775" cy="6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chemeClr val="bg2"/>
                </a:solidFill>
                <a:latin typeface="Montserrat Regular" panose="00000500000000000000" pitchFamily="2" charset="0"/>
                <a:ea typeface="Montserrat Bold" pitchFamily="2" charset="0"/>
                <a:cs typeface="Montserrat Bold" pitchFamily="2" charset="0"/>
              </a:rPr>
              <a:t>Política de Antibióticos</a:t>
            </a: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srgbClr val="1E4236"/>
              </a:solidFill>
              <a:latin typeface="Montserrat Regular" panose="00000500000000000000" pitchFamily="2" charset="0"/>
              <a:ea typeface="Montserrat Bold" pitchFamily="2" charset="0"/>
              <a:cs typeface="Montserrat Bold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696069-DA9C-3B4A-A977-D95F24EF6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04" y="1289154"/>
            <a:ext cx="3954596" cy="34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ángulo 14"/>
          <p:cNvSpPr>
            <a:spLocks noChangeArrowheads="1"/>
          </p:cNvSpPr>
          <p:nvPr/>
        </p:nvSpPr>
        <p:spPr bwMode="auto">
          <a:xfrm>
            <a:off x="60004" y="6530036"/>
            <a:ext cx="3607072" cy="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METAS INTERNACIONALES DE SEGURIDAD DEL PACIENTE</a:t>
            </a: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sz="700" dirty="0">
              <a:solidFill>
                <a:prstClr val="white"/>
              </a:solidFill>
              <a:latin typeface="Montserrat ExtraBold" pitchFamily="2" charset="0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28126" y="477901"/>
            <a:ext cx="7609278" cy="391854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chemeClr val="bg1"/>
                </a:solidFill>
                <a:latin typeface="Montserrat ExtraBold"/>
                <a:cs typeface="Montserrat ExtraBold"/>
              </a:rPr>
              <a:t>Uso Racional de Antimicrobianos</a:t>
            </a:r>
          </a:p>
        </p:txBody>
      </p:sp>
      <p:sp>
        <p:nvSpPr>
          <p:cNvPr id="10" name="Rectángulo 5"/>
          <p:cNvSpPr/>
          <p:nvPr/>
        </p:nvSpPr>
        <p:spPr>
          <a:xfrm>
            <a:off x="628126" y="1556954"/>
            <a:ext cx="6713702" cy="622686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4181">
              <a:defRPr/>
            </a:pPr>
            <a:r>
              <a:rPr lang="es-MX" b="1" i="1" dirty="0">
                <a:solidFill>
                  <a:prstClr val="black"/>
                </a:solidFill>
                <a:latin typeface="Montserrat Regular" panose="00000500000000000000" pitchFamily="2" charset="0"/>
                <a:cs typeface="Montserrat Regular"/>
              </a:rPr>
              <a:t>Factores escenciales  para evitar  el uso  inapropiado  de antimicrobianos</a:t>
            </a:r>
            <a:endParaRPr lang="es-ES" b="1" i="1" dirty="0">
              <a:solidFill>
                <a:prstClr val="black"/>
              </a:solidFill>
              <a:latin typeface="Montserrat Regular" panose="00000500000000000000" pitchFamily="2" charset="0"/>
              <a:cs typeface="Montserrat 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D7CA7A4-90C2-914B-9ED8-2E8DB204CED7}"/>
              </a:ext>
            </a:extLst>
          </p:cNvPr>
          <p:cNvSpPr txBox="1"/>
          <p:nvPr/>
        </p:nvSpPr>
        <p:spPr>
          <a:xfrm>
            <a:off x="1863540" y="2866839"/>
            <a:ext cx="2358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</a:rPr>
              <a:t>Datos cllinicos</a:t>
            </a:r>
          </a:p>
          <a:p>
            <a:r>
              <a:rPr lang="es-MX" dirty="0">
                <a:solidFill>
                  <a:schemeClr val="accent1"/>
                </a:solidFill>
              </a:rPr>
              <a:t>Datos microbiologicos </a:t>
            </a:r>
          </a:p>
          <a:p>
            <a:r>
              <a:rPr lang="es-MX" dirty="0">
                <a:solidFill>
                  <a:schemeClr val="accent1"/>
                </a:solidFill>
              </a:rPr>
              <a:t>Datos farmacologicos </a:t>
            </a:r>
          </a:p>
          <a:p>
            <a:r>
              <a:rPr lang="es-MX" dirty="0">
                <a:solidFill>
                  <a:schemeClr val="accent1"/>
                </a:solidFill>
              </a:rPr>
              <a:t>Datos  epidemiologicos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3C3635-20D9-0245-8F67-33EE37AF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04" y="1289154"/>
            <a:ext cx="3954596" cy="321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28126" y="477901"/>
            <a:ext cx="7609278" cy="391854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chemeClr val="bg1"/>
                </a:solidFill>
                <a:latin typeface="Montserrat ExtraBold"/>
                <a:cs typeface="Montserrat ExtraBold"/>
              </a:rPr>
              <a:t>Uso Racional de Antimicrobianos</a:t>
            </a:r>
          </a:p>
        </p:txBody>
      </p:sp>
      <p:sp>
        <p:nvSpPr>
          <p:cNvPr id="10" name="Rectángulo 5"/>
          <p:cNvSpPr/>
          <p:nvPr/>
        </p:nvSpPr>
        <p:spPr>
          <a:xfrm>
            <a:off x="1668298" y="2783821"/>
            <a:ext cx="6713702" cy="2007681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just"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Factores relacionados al paciente</a:t>
            </a:r>
          </a:p>
          <a:p>
            <a:pPr algn="just"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Identificacion del microrganismo</a:t>
            </a:r>
          </a:p>
          <a:p>
            <a:pPr algn="just"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Determinacion de la sensibildiad antimicrobiana</a:t>
            </a:r>
          </a:p>
          <a:p>
            <a:pPr algn="just"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Sitio dela infeccion</a:t>
            </a:r>
          </a:p>
          <a:p>
            <a:pPr algn="just"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Seguridad del antibiotico</a:t>
            </a:r>
          </a:p>
          <a:p>
            <a:pPr algn="just" defTabSz="544181">
              <a:defRPr/>
            </a:pPr>
            <a:r>
              <a:rPr lang="es-MX" dirty="0">
                <a:solidFill>
                  <a:schemeClr val="accent1"/>
                </a:solidFill>
                <a:latin typeface="Montserrat Regular" panose="00000500000000000000" pitchFamily="2" charset="0"/>
                <a:cs typeface="Montserrat Regular"/>
              </a:rPr>
              <a:t>Costo del tratamiento</a:t>
            </a:r>
          </a:p>
          <a:p>
            <a:pPr algn="just" defTabSz="544181">
              <a:defRPr/>
            </a:pPr>
            <a:endParaRPr lang="es-ES" dirty="0">
              <a:solidFill>
                <a:prstClr val="black"/>
              </a:solidFill>
              <a:latin typeface="Montserrat Regular" panose="00000500000000000000" pitchFamily="2" charset="0"/>
              <a:cs typeface="Montserrat Regula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A150F2-2925-9B42-B1E6-2BB5C941ACAE}"/>
              </a:ext>
            </a:extLst>
          </p:cNvPr>
          <p:cNvSpPr txBox="1"/>
          <p:nvPr/>
        </p:nvSpPr>
        <p:spPr>
          <a:xfrm>
            <a:off x="3914214" y="1678898"/>
            <a:ext cx="258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i="1" dirty="0"/>
              <a:t>Selección de  antibioticos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B07DF8-8887-A641-911C-C9DD56DA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04" y="1229194"/>
            <a:ext cx="3954596" cy="3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658019" y="476673"/>
            <a:ext cx="9470432" cy="448453"/>
          </a:xfrm>
          <a:prstGeom prst="rect">
            <a:avLst/>
          </a:prstGeom>
        </p:spPr>
        <p:txBody>
          <a:bodyPr wrap="square" lIns="108836" tIns="54418" rIns="108836" bIns="54418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chemeClr val="bg1"/>
                </a:solidFill>
                <a:latin typeface="Montserrat ExtraBold"/>
                <a:cs typeface="Montserrat ExtraBold"/>
              </a:rPr>
              <a:t>Uso Racional de Antimicrobianos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F6FADE-3209-6648-9A2D-081EA83BC863}"/>
              </a:ext>
            </a:extLst>
          </p:cNvPr>
          <p:cNvSpPr txBox="1"/>
          <p:nvPr/>
        </p:nvSpPr>
        <p:spPr>
          <a:xfrm>
            <a:off x="944380" y="2443238"/>
            <a:ext cx="6983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accent1"/>
                </a:solidFill>
              </a:rPr>
              <a:t>Adaptar el tratamiento antibiotico al microrganismo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Seleccionar  el antibiotico para no  promover al resistencia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Terapia antimicrobiana combinada  racional.</a:t>
            </a:r>
          </a:p>
          <a:p>
            <a:endParaRPr lang="es-MX" dirty="0">
              <a:solidFill>
                <a:schemeClr val="accent1"/>
              </a:solidFill>
            </a:endParaRPr>
          </a:p>
          <a:p>
            <a:r>
              <a:rPr lang="es-MX" dirty="0">
                <a:solidFill>
                  <a:schemeClr val="accent1"/>
                </a:solidFill>
              </a:rPr>
              <a:t>Seleccionar la dosis, frecuencia y  via de administracion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B455E24-D73C-5A42-B256-C6EF48BD4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274164"/>
            <a:ext cx="3790506" cy="38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7"/>
          <p:cNvSpPr>
            <a:spLocks noChangeArrowheads="1"/>
          </p:cNvSpPr>
          <p:nvPr/>
        </p:nvSpPr>
        <p:spPr bwMode="auto">
          <a:xfrm>
            <a:off x="1165531" y="1372512"/>
            <a:ext cx="6897309" cy="484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700" dirty="0">
                <a:solidFill>
                  <a:schemeClr val="bg1"/>
                </a:solidFill>
                <a:latin typeface="Montserrat SemiBold" pitchFamily="2" charset="77"/>
                <a:cs typeface="Arial" charset="0"/>
              </a:rPr>
              <a:t>CONCLUCIONES</a:t>
            </a:r>
          </a:p>
        </p:txBody>
      </p:sp>
      <p:sp>
        <p:nvSpPr>
          <p:cNvPr id="5" name="Rectángulo 14">
            <a:extLst>
              <a:ext uri="{FF2B5EF4-FFF2-40B4-BE49-F238E27FC236}">
                <a16:creationId xmlns:a16="http://schemas.microsoft.com/office/drawing/2014/main" id="{E14CB3D1-682C-FC44-84A7-E28C2996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4" y="6530036"/>
            <a:ext cx="3607072" cy="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70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METAS INTERNACIONALES DE SEGURIDAD DEL PACIENTE</a:t>
            </a: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sz="700">
              <a:solidFill>
                <a:prstClr val="white"/>
              </a:solidFill>
              <a:latin typeface="Montserrat ExtraBold" pitchFamily="2" charset="0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7B4CC7-A401-F341-A67E-1E31D1C52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531" y="2703189"/>
            <a:ext cx="6494431" cy="11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022" tIns="34012" rIns="68022" bIns="34012">
            <a:spAutoFit/>
          </a:bodyPr>
          <a:lstStyle/>
          <a:p>
            <a:pPr algn="just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chemeClr val="accent2"/>
                </a:solidFill>
                <a:latin typeface="Montserrat" pitchFamily="2" charset="77"/>
                <a:cs typeface="Arial" charset="0"/>
              </a:rPr>
              <a:t>LA INDICACION DE UN ANTIBIOTICO DEBE SER UN ACTO RESPOPNSABLE  FUNDAMENTADO EN EL  CONOCIMIENTO Y PRINCIPIOS  DE USO BIEN ESTABLECIDOS.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7073E4-43E6-674F-AF95-3DB409012763}"/>
              </a:ext>
            </a:extLst>
          </p:cNvPr>
          <p:cNvSpPr txBox="1"/>
          <p:nvPr/>
        </p:nvSpPr>
        <p:spPr>
          <a:xfrm>
            <a:off x="2203554" y="344774"/>
            <a:ext cx="6345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srgbClr val="245C4F"/>
                </a:solidFill>
                <a:latin typeface="Apple Braille Pinpoint 8 Dot" pitchFamily="2" charset="0"/>
              </a:rPr>
              <a:t>Uso  Racional  de Antimicrobianos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F2CBA6-5AEA-1E45-87CB-F96841FC9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620" y="1454046"/>
            <a:ext cx="4137285" cy="41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5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30623" y="690608"/>
            <a:ext cx="7412001" cy="391854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chemeClr val="bg1"/>
                </a:solidFill>
                <a:latin typeface="Montserrat ExtraBold"/>
                <a:cs typeface="Arial" charset="0"/>
              </a:rPr>
              <a:t>Uso Racional de Antimicrobianos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69334" y="2057733"/>
            <a:ext cx="4776442" cy="530353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MX" sz="1500" b="1" dirty="0">
                <a:solidFill>
                  <a:schemeClr val="bg1"/>
                </a:solidFill>
                <a:latin typeface="Montserrat" pitchFamily="2" charset="77"/>
                <a:cs typeface="Arial" charset="0"/>
              </a:rPr>
              <a:t>Pueden  los biomarcadores  mejorar el  uso racional de  antibioticos?</a:t>
            </a:r>
            <a:endParaRPr lang="es-MX" sz="1500" dirty="0">
              <a:solidFill>
                <a:schemeClr val="bg1"/>
              </a:solidFill>
              <a:latin typeface="Montserrat" pitchFamily="2" charset="77"/>
              <a:cs typeface="Arial" charset="0"/>
            </a:endParaRPr>
          </a:p>
        </p:txBody>
      </p:sp>
      <p:sp>
        <p:nvSpPr>
          <p:cNvPr id="3" name="AutoShape 4" descr="Resultado de imagen para credencial ine"/>
          <p:cNvSpPr>
            <a:spLocks noChangeAspect="1" noChangeArrowheads="1"/>
          </p:cNvSpPr>
          <p:nvPr/>
        </p:nvSpPr>
        <p:spPr bwMode="auto">
          <a:xfrm>
            <a:off x="169333" y="10824"/>
            <a:ext cx="239059" cy="20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022" tIns="34012" rIns="68022" bIns="34012" numCol="1" anchor="t" anchorCtr="0" compatLnSpc="1">
            <a:prstTxWarp prst="textNoShape">
              <a:avLst/>
            </a:prstTxWarp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MX" sz="2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" name="Rectángulo 14">
            <a:extLst>
              <a:ext uri="{FF2B5EF4-FFF2-40B4-BE49-F238E27FC236}">
                <a16:creationId xmlns:a16="http://schemas.microsoft.com/office/drawing/2014/main" id="{21BE04CC-C988-AE40-ACCD-D8BB22BC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4" y="6530036"/>
            <a:ext cx="3607072" cy="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Can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biomarkers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improve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the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rational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use of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antibiotics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?</a:t>
            </a: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sz="700" dirty="0">
              <a:solidFill>
                <a:prstClr val="white"/>
              </a:solidFill>
              <a:latin typeface="Montserrat ExtraBold" pitchFamily="2" charset="0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34" name="14 Rectángulo">
            <a:extLst>
              <a:ext uri="{FF2B5EF4-FFF2-40B4-BE49-F238E27FC236}">
                <a16:creationId xmlns:a16="http://schemas.microsoft.com/office/drawing/2014/main" id="{9995746D-1B23-E144-ADF8-4563AE750E8C}"/>
              </a:ext>
            </a:extLst>
          </p:cNvPr>
          <p:cNvSpPr/>
          <p:nvPr/>
        </p:nvSpPr>
        <p:spPr>
          <a:xfrm>
            <a:off x="732881" y="3895063"/>
            <a:ext cx="5235667" cy="761186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MX" sz="1500" b="1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     El  uso de biomarcadores pueden reducir satisfactoriamente  la prescripcion de antibioticos en  ciertos sindromes infecciosos</a:t>
            </a:r>
            <a:endParaRPr lang="es-MX" sz="15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974E1F-D910-B84A-A0F9-9FAB2846C0D0}"/>
              </a:ext>
            </a:extLst>
          </p:cNvPr>
          <p:cNvSpPr/>
          <p:nvPr/>
        </p:nvSpPr>
        <p:spPr>
          <a:xfrm>
            <a:off x="8421888" y="2182499"/>
            <a:ext cx="3581058" cy="31085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MX" sz="2800" b="1" dirty="0"/>
              <a:t>PROCALCITONINA</a:t>
            </a:r>
          </a:p>
          <a:p>
            <a:r>
              <a:rPr lang="es-MX" sz="2800" b="1" dirty="0"/>
              <a:t>PROTEINA C REACTIVA</a:t>
            </a:r>
          </a:p>
          <a:p>
            <a:r>
              <a:rPr lang="es-MX" sz="2800" b="1" dirty="0"/>
              <a:t>CD64</a:t>
            </a:r>
          </a:p>
          <a:p>
            <a:r>
              <a:rPr lang="es-MX" sz="2800" b="1" dirty="0"/>
              <a:t>AMIELOIDE A SERICA</a:t>
            </a:r>
          </a:p>
          <a:p>
            <a:r>
              <a:rPr lang="es-MX" sz="2800" b="1" dirty="0"/>
              <a:t>CITOQUINAS PROINFLAMTRORIAS: Il6, Il1B, TNF, </a:t>
            </a:r>
          </a:p>
        </p:txBody>
      </p:sp>
    </p:spTree>
    <p:extLst>
      <p:ext uri="{BB962C8B-B14F-4D97-AF65-F5344CB8AC3E}">
        <p14:creationId xmlns:p14="http://schemas.microsoft.com/office/powerpoint/2010/main" val="8180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97843" y="1449950"/>
            <a:ext cx="11759221" cy="499575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defTabSz="680227">
              <a:defRPr/>
            </a:pPr>
            <a:r>
              <a:rPr lang="es-MX" sz="2800" b="1" kern="0" dirty="0">
                <a:solidFill>
                  <a:srgbClr val="245C4F"/>
                </a:solidFill>
                <a:latin typeface="Montserrat" pitchFamily="2" charset="77"/>
                <a:cs typeface="Arial" charset="0"/>
              </a:rPr>
              <a:t>ORGANIZACIÓN MULDIAL DE  LA SALUD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60200" y="2514546"/>
            <a:ext cx="8387248" cy="345687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marL="269257" indent="-269257"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MX" dirty="0">
                <a:solidFill>
                  <a:srgbClr val="245C4F"/>
                </a:solidFill>
                <a:latin typeface="Montserrat" pitchFamily="2" charset="77"/>
                <a:cs typeface="Arial" charset="0"/>
              </a:rPr>
              <a:t>Estrategias de  contencion</a:t>
            </a: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891E7032-3CE1-6F41-A5D6-BD200B5CB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4" y="6530036"/>
            <a:ext cx="3607072" cy="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METAS INTERNACIONALES DE SEGURIDAD DEL PACIENTE</a:t>
            </a: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sz="700" dirty="0">
              <a:solidFill>
                <a:prstClr val="white"/>
              </a:solidFill>
              <a:latin typeface="Montserrat ExtraBold" pitchFamily="2" charset="0"/>
              <a:ea typeface="Montserrat ExtraBold" pitchFamily="2" charset="0"/>
              <a:cs typeface="Montserrat ExtraBold" pitchFamily="2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E1E852D-DBF6-F940-B85E-6F1DA48C2312}"/>
              </a:ext>
            </a:extLst>
          </p:cNvPr>
          <p:cNvSpPr/>
          <p:nvPr/>
        </p:nvSpPr>
        <p:spPr>
          <a:xfrm>
            <a:off x="885477" y="677973"/>
            <a:ext cx="7802250" cy="391854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rgbClr val="1E4236"/>
                </a:solidFill>
                <a:latin typeface="Montserrat ExtraBold"/>
                <a:cs typeface="Arial" charset="0"/>
              </a:rPr>
              <a:t> USO RACIONAL DE  ANTIMICROBIANOS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6587CC4-8817-6845-8530-9F81ADCFC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404" y="1289154"/>
            <a:ext cx="4339344" cy="451203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9F9F04-5570-B04D-B45E-DEE35402EB53}"/>
              </a:ext>
            </a:extLst>
          </p:cNvPr>
          <p:cNvSpPr txBox="1"/>
          <p:nvPr/>
        </p:nvSpPr>
        <p:spPr>
          <a:xfrm>
            <a:off x="1154243" y="2860233"/>
            <a:ext cx="6087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2005  (WHA58.27)</a:t>
            </a:r>
          </a:p>
          <a:p>
            <a:pPr marL="342900" indent="-342900">
              <a:buAutoNum type="arabicPlain" startAt="2007"/>
            </a:pPr>
            <a:r>
              <a:rPr lang="es-MX" dirty="0"/>
              <a:t>(WHA60.16)</a:t>
            </a:r>
          </a:p>
          <a:p>
            <a:r>
              <a:rPr lang="es-MX" dirty="0"/>
              <a:t>2010 (SEA/RC63/R4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44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898D6154-049C-C94C-AD3E-E744483437B0}"/>
              </a:ext>
            </a:extLst>
          </p:cNvPr>
          <p:cNvSpPr/>
          <p:nvPr/>
        </p:nvSpPr>
        <p:spPr>
          <a:xfrm>
            <a:off x="630623" y="690608"/>
            <a:ext cx="7412001" cy="391854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algn="ctr"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2100" dirty="0">
                <a:solidFill>
                  <a:srgbClr val="1E4236"/>
                </a:solidFill>
                <a:latin typeface="Montserrat ExtraBold"/>
                <a:cs typeface="Arial" charset="0"/>
              </a:rPr>
              <a:t>USO RACIONAL  DE  ANTIBIOTICOS </a:t>
            </a:r>
          </a:p>
        </p:txBody>
      </p:sp>
      <p:sp>
        <p:nvSpPr>
          <p:cNvPr id="18" name="14 Rectángulo">
            <a:extLst>
              <a:ext uri="{FF2B5EF4-FFF2-40B4-BE49-F238E27FC236}">
                <a16:creationId xmlns:a16="http://schemas.microsoft.com/office/drawing/2014/main" id="{9D9A70A9-FB9A-D247-8819-BDC275AF814A}"/>
              </a:ext>
            </a:extLst>
          </p:cNvPr>
          <p:cNvSpPr/>
          <p:nvPr/>
        </p:nvSpPr>
        <p:spPr>
          <a:xfrm>
            <a:off x="742287" y="1849981"/>
            <a:ext cx="7825987" cy="2654011"/>
          </a:xfrm>
          <a:prstGeom prst="rect">
            <a:avLst/>
          </a:prstGeom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_tradnl" sz="1400" b="1" dirty="0">
              <a:solidFill>
                <a:srgbClr val="1D4136"/>
              </a:solidFill>
              <a:latin typeface="Montserrat" pitchFamily="2" charset="77"/>
              <a:cs typeface="Arial" charset="0"/>
            </a:endParaRP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ES" sz="14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50 %  infecciones   respiratorias virales  reciben antibiótico</a:t>
            </a: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642437" lvl="1" defTabSz="543236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ES" sz="14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53% de las neumonías reciben un  tratamiento  apropiado</a:t>
            </a: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642437" lvl="1" defTabSz="543236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ES" sz="14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54% de las diarreas  se tratan innecesariamente con   antibióticos</a:t>
            </a: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642437" lvl="1" defTabSz="543236" fontAlgn="base">
              <a:spcBef>
                <a:spcPct val="0"/>
              </a:spcBef>
              <a:spcAft>
                <a:spcPct val="0"/>
              </a:spcAft>
            </a:pPr>
            <a:endParaRPr lang="es-MX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  <a:p>
            <a:pPr marL="928187" lvl="1" indent="-285750" defTabSz="543236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MX" sz="1400" dirty="0">
                <a:solidFill>
                  <a:prstClr val="black"/>
                </a:solidFill>
                <a:latin typeface="Montserrat" pitchFamily="2" charset="77"/>
                <a:cs typeface="Arial" charset="0"/>
              </a:rPr>
              <a:t>40% de la prescripción de antibioticos  es  a dosis suboptimas</a:t>
            </a:r>
            <a:endParaRPr lang="es-ES" sz="1400" dirty="0">
              <a:solidFill>
                <a:prstClr val="black"/>
              </a:solidFill>
              <a:latin typeface="Montserrat" pitchFamily="2" charset="77"/>
              <a:cs typeface="Arial" charset="0"/>
            </a:endParaRPr>
          </a:p>
        </p:txBody>
      </p:sp>
      <p:sp>
        <p:nvSpPr>
          <p:cNvPr id="27" name="Rectángulo 14">
            <a:extLst>
              <a:ext uri="{FF2B5EF4-FFF2-40B4-BE49-F238E27FC236}">
                <a16:creationId xmlns:a16="http://schemas.microsoft.com/office/drawing/2014/main" id="{54652E9C-D374-1D40-BD8D-7CA358841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4" y="6530036"/>
            <a:ext cx="3607072" cy="28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022" tIns="34012" rIns="68022" bIns="34012">
            <a:spAutoFit/>
          </a:bodyPr>
          <a:lstStyle/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Promoting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the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rational</a:t>
            </a:r>
            <a:r>
              <a:rPr lang="es-ES" sz="700" dirty="0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 use of </a:t>
            </a:r>
            <a:r>
              <a:rPr lang="es-ES" sz="700" dirty="0" err="1">
                <a:solidFill>
                  <a:prstClr val="white"/>
                </a:solidFill>
                <a:latin typeface="Montserrat ExtraBold" pitchFamily="2" charset="0"/>
                <a:cs typeface="Arial" charset="0"/>
              </a:rPr>
              <a:t>antibiotics</a:t>
            </a:r>
            <a:endParaRPr lang="es-ES" sz="700" dirty="0">
              <a:solidFill>
                <a:prstClr val="white"/>
              </a:solidFill>
              <a:latin typeface="Montserrat ExtraBold" pitchFamily="2" charset="0"/>
              <a:cs typeface="Arial" charset="0"/>
            </a:endParaRPr>
          </a:p>
          <a:p>
            <a:pPr defTabSz="543236" fontAlgn="base">
              <a:spcBef>
                <a:spcPct val="0"/>
              </a:spcBef>
              <a:spcAft>
                <a:spcPct val="0"/>
              </a:spcAft>
            </a:pPr>
            <a:endParaRPr lang="es-ES" sz="700" dirty="0">
              <a:solidFill>
                <a:prstClr val="white"/>
              </a:solidFill>
              <a:latin typeface="Montserrat ExtraBold" pitchFamily="2" charset="0"/>
              <a:ea typeface="Montserrat ExtraBold" pitchFamily="2" charset="0"/>
              <a:cs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78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C651B2-F31E-4D05-8D4F-556AAA612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C4E356-2B19-4DF5-A8FE-3582A7FAE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00B569-9A66-4994-8D78-2CBCC075661C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542</Words>
  <Application>Microsoft Office PowerPoint</Application>
  <PresentationFormat>Panorámica</PresentationFormat>
  <Paragraphs>119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Montserrat Regular</vt:lpstr>
      <vt:lpstr>Montserrat Medium</vt:lpstr>
      <vt:lpstr>Wingdings</vt:lpstr>
      <vt:lpstr>Montserrat</vt:lpstr>
      <vt:lpstr>Apple Braille Pinpoint 8 Dot</vt:lpstr>
      <vt:lpstr>Calibri</vt:lpstr>
      <vt:lpstr>Montserrat SemiBold</vt:lpstr>
      <vt:lpstr>Arial</vt:lpstr>
      <vt:lpstr>Montserrat ExtraBold</vt:lpstr>
      <vt:lpstr>Tema de Office</vt:lpstr>
      <vt:lpstr>1_presentacion</vt:lpstr>
      <vt:lpstr>presentacion</vt:lpstr>
      <vt:lpstr> PLAN EMERGENTE DE CAPACITACION  PARA MEJORA DE PROCESOS ASISTENCIALES  RETO DE 120 DÍAS     HGZ89 “Chapultepec”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Uso Racional de antimicrobianos</vt:lpstr>
      <vt:lpstr>Uso racional de antimicrobianos Total de Cultivos</vt:lpstr>
      <vt:lpstr>        Uso Racional de antimicrobianos</vt:lpstr>
      <vt:lpstr>                Uso Racional de antimicrobianos</vt:lpstr>
      <vt:lpstr>                          USO RACIONAL DE ANTIMICROBIANOS </vt:lpstr>
      <vt:lpstr>                   Uso Racional de Antimicrobianos</vt:lpstr>
      <vt:lpstr>Presentación de PowerPoint</vt:lpstr>
      <vt:lpstr>UVEH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Juan Manuel C</cp:lastModifiedBy>
  <cp:revision>128</cp:revision>
  <dcterms:created xsi:type="dcterms:W3CDTF">2018-12-04T03:27:02Z</dcterms:created>
  <dcterms:modified xsi:type="dcterms:W3CDTF">2021-10-27T18:38:24Z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